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57" r:id="rId6"/>
    <p:sldId id="269" r:id="rId7"/>
    <p:sldId id="275" r:id="rId8"/>
    <p:sldId id="270" r:id="rId9"/>
    <p:sldId id="271" r:id="rId10"/>
    <p:sldId id="274" r:id="rId11"/>
    <p:sldId id="273" r:id="rId12"/>
    <p:sldId id="279" r:id="rId13"/>
    <p:sldId id="272" r:id="rId14"/>
    <p:sldId id="276" r:id="rId15"/>
    <p:sldId id="277" r:id="rId16"/>
    <p:sldId id="278" r:id="rId17"/>
    <p:sldId id="282" r:id="rId18"/>
    <p:sldId id="280" r:id="rId19"/>
    <p:sldId id="284" r:id="rId20"/>
    <p:sldId id="288" r:id="rId21"/>
    <p:sldId id="289" r:id="rId22"/>
    <p:sldId id="291" r:id="rId23"/>
    <p:sldId id="292" r:id="rId24"/>
    <p:sldId id="290" r:id="rId25"/>
    <p:sldId id="294" r:id="rId26"/>
    <p:sldId id="293" r:id="rId27"/>
    <p:sldId id="299" r:id="rId28"/>
    <p:sldId id="296" r:id="rId29"/>
    <p:sldId id="295" r:id="rId30"/>
    <p:sldId id="298" r:id="rId31"/>
    <p:sldId id="297" r:id="rId32"/>
    <p:sldId id="301" r:id="rId33"/>
    <p:sldId id="300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13" r:id="rId42"/>
    <p:sldId id="312" r:id="rId43"/>
    <p:sldId id="311" r:id="rId44"/>
    <p:sldId id="314" r:id="rId45"/>
    <p:sldId id="310" r:id="rId46"/>
    <p:sldId id="309" r:id="rId47"/>
    <p:sldId id="315" r:id="rId48"/>
    <p:sldId id="317" r:id="rId49"/>
    <p:sldId id="318" r:id="rId50"/>
    <p:sldId id="316" r:id="rId51"/>
    <p:sldId id="319" r:id="rId52"/>
    <p:sldId id="320" r:id="rId53"/>
    <p:sldId id="322" r:id="rId54"/>
    <p:sldId id="325" r:id="rId55"/>
    <p:sldId id="321" r:id="rId56"/>
    <p:sldId id="324" r:id="rId57"/>
    <p:sldId id="323" r:id="rId58"/>
    <p:sldId id="326" r:id="rId59"/>
    <p:sldId id="327" r:id="rId60"/>
    <p:sldId id="329" r:id="rId61"/>
    <p:sldId id="328" r:id="rId62"/>
    <p:sldId id="33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388" autoAdjust="0"/>
  </p:normalViewPr>
  <p:slideViewPr>
    <p:cSldViewPr snapToGrid="0" showGuides="1">
      <p:cViewPr varScale="1">
        <p:scale>
          <a:sx n="57" d="100"/>
          <a:sy n="57" d="100"/>
        </p:scale>
        <p:origin x="9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Đinh Gia Bảo" userId="2c693ac0dcf7a9ef" providerId="LiveId" clId="{EC2AA1FB-747C-4D3C-9DB3-265AEE70A4F7}"/>
    <pc:docChg chg="undo custSel modSld addSection delSection modSection">
      <pc:chgData name="Đinh Gia Bảo" userId="2c693ac0dcf7a9ef" providerId="LiveId" clId="{EC2AA1FB-747C-4D3C-9DB3-265AEE70A4F7}" dt="2023-03-27T05:46:04.746" v="2788" actId="13926"/>
      <pc:docMkLst>
        <pc:docMk/>
      </pc:docMkLst>
      <pc:sldChg chg="modNotesTx">
        <pc:chgData name="Đinh Gia Bảo" userId="2c693ac0dcf7a9ef" providerId="LiveId" clId="{EC2AA1FB-747C-4D3C-9DB3-265AEE70A4F7}" dt="2023-01-13T02:27:55.851" v="2421" actId="20577"/>
        <pc:sldMkLst>
          <pc:docMk/>
          <pc:sldMk cId="407329791" sldId="276"/>
        </pc:sldMkLst>
      </pc:sldChg>
      <pc:sldChg chg="modNotesTx">
        <pc:chgData name="Đinh Gia Bảo" userId="2c693ac0dcf7a9ef" providerId="LiveId" clId="{EC2AA1FB-747C-4D3C-9DB3-265AEE70A4F7}" dt="2023-03-27T05:36:59.815" v="2787" actId="20577"/>
        <pc:sldMkLst>
          <pc:docMk/>
          <pc:sldMk cId="148413368" sldId="278"/>
        </pc:sldMkLst>
      </pc:sldChg>
      <pc:sldChg chg="modNotesTx">
        <pc:chgData name="Đinh Gia Bảo" userId="2c693ac0dcf7a9ef" providerId="LiveId" clId="{EC2AA1FB-747C-4D3C-9DB3-265AEE70A4F7}" dt="2023-01-13T02:29:16.236" v="2494" actId="20577"/>
        <pc:sldMkLst>
          <pc:docMk/>
          <pc:sldMk cId="330538794" sldId="280"/>
        </pc:sldMkLst>
      </pc:sldChg>
      <pc:sldChg chg="addSp modSp mod">
        <pc:chgData name="Đinh Gia Bảo" userId="2c693ac0dcf7a9ef" providerId="LiveId" clId="{EC2AA1FB-747C-4D3C-9DB3-265AEE70A4F7}" dt="2023-01-09T06:48:53.351" v="899" actId="1076"/>
        <pc:sldMkLst>
          <pc:docMk/>
          <pc:sldMk cId="530782498" sldId="284"/>
        </pc:sldMkLst>
        <pc:picChg chg="add mod modCrop">
          <ac:chgData name="Đinh Gia Bảo" userId="2c693ac0dcf7a9ef" providerId="LiveId" clId="{EC2AA1FB-747C-4D3C-9DB3-265AEE70A4F7}" dt="2023-01-09T06:48:53.351" v="899" actId="1076"/>
          <ac:picMkLst>
            <pc:docMk/>
            <pc:sldMk cId="530782498" sldId="284"/>
            <ac:picMk id="5" creationId="{E701800D-36B6-4F14-8B9D-9DE50977089C}"/>
          </ac:picMkLst>
        </pc:picChg>
      </pc:sldChg>
      <pc:sldChg chg="addSp delSp mod">
        <pc:chgData name="Đinh Gia Bảo" userId="2c693ac0dcf7a9ef" providerId="LiveId" clId="{EC2AA1FB-747C-4D3C-9DB3-265AEE70A4F7}" dt="2023-01-09T06:48:06.890" v="892" actId="478"/>
        <pc:sldMkLst>
          <pc:docMk/>
          <pc:sldMk cId="1794020412" sldId="289"/>
        </pc:sldMkLst>
        <pc:picChg chg="add del">
          <ac:chgData name="Đinh Gia Bảo" userId="2c693ac0dcf7a9ef" providerId="LiveId" clId="{EC2AA1FB-747C-4D3C-9DB3-265AEE70A4F7}" dt="2023-01-09T06:48:06.890" v="892" actId="478"/>
          <ac:picMkLst>
            <pc:docMk/>
            <pc:sldMk cId="1794020412" sldId="289"/>
            <ac:picMk id="7" creationId="{9FC0B262-3012-49C9-931B-B1739A6380BC}"/>
          </ac:picMkLst>
        </pc:picChg>
      </pc:sldChg>
      <pc:sldChg chg="modNotesTx">
        <pc:chgData name="Đinh Gia Bảo" userId="2c693ac0dcf7a9ef" providerId="LiveId" clId="{EC2AA1FB-747C-4D3C-9DB3-265AEE70A4F7}" dt="2023-01-13T02:33:53.450" v="2580" actId="20577"/>
        <pc:sldMkLst>
          <pc:docMk/>
          <pc:sldMk cId="1867436297" sldId="293"/>
        </pc:sldMkLst>
      </pc:sldChg>
      <pc:sldChg chg="modSp mod modNotesTx">
        <pc:chgData name="Đinh Gia Bảo" userId="2c693ac0dcf7a9ef" providerId="LiveId" clId="{EC2AA1FB-747C-4D3C-9DB3-265AEE70A4F7}" dt="2023-03-27T05:46:04.746" v="2788" actId="13926"/>
        <pc:sldMkLst>
          <pc:docMk/>
          <pc:sldMk cId="731866797" sldId="302"/>
        </pc:sldMkLst>
        <pc:spChg chg="mod">
          <ac:chgData name="Đinh Gia Bảo" userId="2c693ac0dcf7a9ef" providerId="LiveId" clId="{EC2AA1FB-747C-4D3C-9DB3-265AEE70A4F7}" dt="2023-03-27T05:46:04.746" v="2788" actId="13926"/>
          <ac:spMkLst>
            <pc:docMk/>
            <pc:sldMk cId="731866797" sldId="302"/>
            <ac:spMk id="3" creationId="{EEED4E6D-351E-487C-821E-0E2EE7767BAD}"/>
          </ac:spMkLst>
        </pc:spChg>
      </pc:sldChg>
      <pc:sldChg chg="modNotesTx">
        <pc:chgData name="Đinh Gia Bảo" userId="2c693ac0dcf7a9ef" providerId="LiveId" clId="{EC2AA1FB-747C-4D3C-9DB3-265AEE70A4F7}" dt="2023-01-13T07:56:19.094" v="2713" actId="20577"/>
        <pc:sldMkLst>
          <pc:docMk/>
          <pc:sldMk cId="2708701389" sldId="303"/>
        </pc:sldMkLst>
      </pc:sldChg>
      <pc:sldChg chg="modNotesTx">
        <pc:chgData name="Đinh Gia Bảo" userId="2c693ac0dcf7a9ef" providerId="LiveId" clId="{EC2AA1FB-747C-4D3C-9DB3-265AEE70A4F7}" dt="2023-01-11T02:46:39.018" v="1373" actId="20577"/>
        <pc:sldMkLst>
          <pc:docMk/>
          <pc:sldMk cId="3623468305" sldId="309"/>
        </pc:sldMkLst>
      </pc:sldChg>
      <pc:sldChg chg="modSp mod">
        <pc:chgData name="Đinh Gia Bảo" userId="2c693ac0dcf7a9ef" providerId="LiveId" clId="{EC2AA1FB-747C-4D3C-9DB3-265AEE70A4F7}" dt="2023-01-06T16:32:56.222" v="0" actId="1076"/>
        <pc:sldMkLst>
          <pc:docMk/>
          <pc:sldMk cId="1843510847" sldId="311"/>
        </pc:sldMkLst>
        <pc:spChg chg="mod">
          <ac:chgData name="Đinh Gia Bảo" userId="2c693ac0dcf7a9ef" providerId="LiveId" clId="{EC2AA1FB-747C-4D3C-9DB3-265AEE70A4F7}" dt="2023-01-06T16:32:56.222" v="0" actId="1076"/>
          <ac:spMkLst>
            <pc:docMk/>
            <pc:sldMk cId="1843510847" sldId="311"/>
            <ac:spMk id="6" creationId="{383D35B2-DFED-4661-8A2E-E71819792F92}"/>
          </ac:spMkLst>
        </pc:spChg>
      </pc:sldChg>
      <pc:sldChg chg="modNotesTx">
        <pc:chgData name="Đinh Gia Bảo" userId="2c693ac0dcf7a9ef" providerId="LiveId" clId="{EC2AA1FB-747C-4D3C-9DB3-265AEE70A4F7}" dt="2023-01-06T23:51:29.703" v="890" actId="20577"/>
        <pc:sldMkLst>
          <pc:docMk/>
          <pc:sldMk cId="191745219" sldId="313"/>
        </pc:sldMkLst>
      </pc:sldChg>
      <pc:sldChg chg="modNotesTx">
        <pc:chgData name="Đinh Gia Bảo" userId="2c693ac0dcf7a9ef" providerId="LiveId" clId="{EC2AA1FB-747C-4D3C-9DB3-265AEE70A4F7}" dt="2023-01-11T02:55:03.459" v="1946" actId="20577"/>
        <pc:sldMkLst>
          <pc:docMk/>
          <pc:sldMk cId="3371041690" sldId="316"/>
        </pc:sldMkLst>
      </pc:sldChg>
      <pc:sldChg chg="modNotesTx">
        <pc:chgData name="Đinh Gia Bảo" userId="2c693ac0dcf7a9ef" providerId="LiveId" clId="{EC2AA1FB-747C-4D3C-9DB3-265AEE70A4F7}" dt="2023-01-11T02:51:40.892" v="1554" actId="20577"/>
        <pc:sldMkLst>
          <pc:docMk/>
          <pc:sldMk cId="739024531" sldId="317"/>
        </pc:sldMkLst>
      </pc:sldChg>
      <pc:sldChg chg="modNotesTx">
        <pc:chgData name="Đinh Gia Bảo" userId="2c693ac0dcf7a9ef" providerId="LiveId" clId="{EC2AA1FB-747C-4D3C-9DB3-265AEE70A4F7}" dt="2023-01-11T02:52:18.491" v="1616" actId="20577"/>
        <pc:sldMkLst>
          <pc:docMk/>
          <pc:sldMk cId="2096691410" sldId="318"/>
        </pc:sldMkLst>
      </pc:sldChg>
      <pc:sldChg chg="modNotesTx">
        <pc:chgData name="Đinh Gia Bảo" userId="2c693ac0dcf7a9ef" providerId="LiveId" clId="{EC2AA1FB-747C-4D3C-9DB3-265AEE70A4F7}" dt="2023-01-11T02:58:24.799" v="2083" actId="20577"/>
        <pc:sldMkLst>
          <pc:docMk/>
          <pc:sldMk cId="1094976347" sldId="320"/>
        </pc:sldMkLst>
      </pc:sldChg>
      <pc:sldChg chg="modNotesTx">
        <pc:chgData name="Đinh Gia Bảo" userId="2c693ac0dcf7a9ef" providerId="LiveId" clId="{EC2AA1FB-747C-4D3C-9DB3-265AEE70A4F7}" dt="2023-01-13T03:18:35.102" v="2658" actId="20577"/>
        <pc:sldMkLst>
          <pc:docMk/>
          <pc:sldMk cId="4134182982" sldId="321"/>
        </pc:sldMkLst>
      </pc:sldChg>
      <pc:sldChg chg="modNotesTx">
        <pc:chgData name="Đinh Gia Bảo" userId="2c693ac0dcf7a9ef" providerId="LiveId" clId="{EC2AA1FB-747C-4D3C-9DB3-265AEE70A4F7}" dt="2023-01-11T03:16:06.592" v="2359" actId="20577"/>
        <pc:sldMkLst>
          <pc:docMk/>
          <pc:sldMk cId="552063002" sldId="323"/>
        </pc:sldMkLst>
      </pc:sldChg>
      <pc:sldChg chg="modNotesTx">
        <pc:chgData name="Đinh Gia Bảo" userId="2c693ac0dcf7a9ef" providerId="LiveId" clId="{EC2AA1FB-747C-4D3C-9DB3-265AEE70A4F7}" dt="2023-01-11T03:07:21.271" v="2230" actId="20577"/>
        <pc:sldMkLst>
          <pc:docMk/>
          <pc:sldMk cId="1619820438" sldId="32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3/27/2023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3/27/2023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Bus </a:t>
            </a:r>
            <a:r>
              <a:rPr lang="en-US" u="sng" dirty="0" err="1"/>
              <a:t>dữ</a:t>
            </a:r>
            <a:r>
              <a:rPr lang="en-US" u="sng" dirty="0"/>
              <a:t> </a:t>
            </a:r>
            <a:r>
              <a:rPr lang="en-US" u="sng" dirty="0" err="1"/>
              <a:t>liệu</a:t>
            </a:r>
            <a:r>
              <a:rPr lang="en-US" u="sng" dirty="0"/>
              <a:t> </a:t>
            </a:r>
            <a:r>
              <a:rPr lang="en-US" dirty="0"/>
              <a:t>: 32bit   word  32bits(4bytes)</a:t>
            </a:r>
          </a:p>
          <a:p>
            <a:r>
              <a:rPr lang="en-US" u="sng" dirty="0"/>
              <a:t>Bus </a:t>
            </a:r>
            <a:r>
              <a:rPr lang="en-US" u="sng" dirty="0" err="1"/>
              <a:t>địa</a:t>
            </a:r>
            <a:r>
              <a:rPr lang="en-US" u="sng" dirty="0"/>
              <a:t> </a:t>
            </a:r>
            <a:r>
              <a:rPr lang="en-US" u="sng" dirty="0" err="1"/>
              <a:t>chỉ</a:t>
            </a:r>
            <a:r>
              <a:rPr lang="en-US" u="sng" dirty="0"/>
              <a:t> </a:t>
            </a:r>
            <a:r>
              <a:rPr lang="en-US" dirty="0"/>
              <a:t>: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register -&gt; I/O </a:t>
            </a:r>
          </a:p>
          <a:p>
            <a:r>
              <a:rPr lang="en-US" dirty="0"/>
              <a:t>  2^n word </a:t>
            </a:r>
            <a:r>
              <a:rPr lang="en-US" dirty="0" err="1"/>
              <a:t>cần</a:t>
            </a:r>
            <a:r>
              <a:rPr lang="en-US" dirty="0"/>
              <a:t> n bit ( connection )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1 bit.</a:t>
            </a:r>
          </a:p>
          <a:p>
            <a:r>
              <a:rPr lang="en-US" u="sng" dirty="0"/>
              <a:t>Bus </a:t>
            </a:r>
            <a:r>
              <a:rPr lang="en-US" u="sng" dirty="0" err="1"/>
              <a:t>điều</a:t>
            </a:r>
            <a:r>
              <a:rPr lang="en-US" u="sng" dirty="0"/>
              <a:t> </a:t>
            </a:r>
            <a:r>
              <a:rPr lang="en-US" u="sng" dirty="0" err="1"/>
              <a:t>khiển</a:t>
            </a:r>
            <a:r>
              <a:rPr lang="en-US" u="sng" dirty="0"/>
              <a:t>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26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7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cỡ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đk</a:t>
            </a:r>
            <a:r>
              <a:rPr lang="en-US" dirty="0"/>
              <a:t> ( Controller ) ko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21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FireWire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94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USB Controller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FireWire</a:t>
            </a:r>
          </a:p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: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Hub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(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86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:</a:t>
            </a:r>
          </a:p>
          <a:p>
            <a:r>
              <a:rPr lang="en-US" dirty="0"/>
              <a:t>Read 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101</a:t>
            </a:r>
          </a:p>
          <a:p>
            <a:r>
              <a:rPr lang="en-US" dirty="0"/>
              <a:t>Input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27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CQ2_Slot 3 : Compare CISC and RISC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01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RISC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(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45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tang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-&gt;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-&gt;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93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6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CQ1, CQ2, CQ3, CQ4 - </a:t>
            </a:r>
            <a:r>
              <a:rPr lang="en-US" dirty="0" err="1"/>
              <a:t>Edunext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3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 (v); </a:t>
            </a:r>
            <a:r>
              <a:rPr lang="en-US" dirty="0" err="1"/>
              <a:t>láy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 ; decode :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01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CQ1 – Briefly describe five generations of computers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23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CQ2 – Slot 2 –What are the various subsystems of a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2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M=64KB</a:t>
            </a:r>
          </a:p>
          <a:p>
            <a:r>
              <a:rPr lang="en-US" dirty="0"/>
              <a:t>   =2</a:t>
            </a:r>
            <a:r>
              <a:rPr lang="en-US" baseline="30000" dirty="0"/>
              <a:t>6</a:t>
            </a:r>
            <a:r>
              <a:rPr lang="en-US" dirty="0"/>
              <a:t> x 2</a:t>
            </a:r>
            <a:r>
              <a:rPr lang="en-US" baseline="30000" dirty="0"/>
              <a:t>10</a:t>
            </a:r>
            <a:r>
              <a:rPr lang="en-US" dirty="0"/>
              <a:t> B</a:t>
            </a:r>
          </a:p>
          <a:p>
            <a:r>
              <a:rPr lang="en-US" dirty="0"/>
              <a:t>   =  2</a:t>
            </a:r>
            <a:r>
              <a:rPr lang="en-US" baseline="30000" dirty="0"/>
              <a:t>16</a:t>
            </a:r>
            <a:r>
              <a:rPr lang="en-US" dirty="0"/>
              <a:t> B      </a:t>
            </a:r>
            <a:r>
              <a:rPr lang="en-US" dirty="0" err="1"/>
              <a:t>chứa</a:t>
            </a:r>
            <a:r>
              <a:rPr lang="en-US" dirty="0"/>
              <a:t> 2</a:t>
            </a:r>
            <a:r>
              <a:rPr lang="en-US" baseline="30000" dirty="0"/>
              <a:t>16</a:t>
            </a:r>
            <a:r>
              <a:rPr lang="en-US" dirty="0"/>
              <a:t> words </a:t>
            </a:r>
          </a:p>
          <a:p>
            <a:r>
              <a:rPr lang="en-US" dirty="0"/>
              <a:t>	         = 65,536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47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+)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</a:t>
            </a:r>
            <a:r>
              <a:rPr lang="en-US" baseline="30000" dirty="0"/>
              <a:t>n</a:t>
            </a:r>
            <a:r>
              <a:rPr lang="en-US" dirty="0"/>
              <a:t> words =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</a:t>
            </a:r>
            <a:r>
              <a:rPr lang="en-US" baseline="30000" dirty="0"/>
              <a:t>n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. Khi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n bit (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bit ) =&gt; n=log</a:t>
            </a:r>
            <a:r>
              <a:rPr lang="en-US" baseline="-25000" dirty="0"/>
              <a:t>2</a:t>
            </a:r>
            <a:r>
              <a:rPr lang="en-US" dirty="0"/>
              <a:t>(2^n)</a:t>
            </a:r>
          </a:p>
          <a:p>
            <a:r>
              <a:rPr lang="en-US" dirty="0" err="1"/>
              <a:t>Vd</a:t>
            </a:r>
            <a:r>
              <a:rPr lang="en-US" dirty="0"/>
              <a:t> a)   32MB = 2</a:t>
            </a:r>
            <a:r>
              <a:rPr lang="en-US" baseline="30000" dirty="0"/>
              <a:t>25</a:t>
            </a:r>
            <a:r>
              <a:rPr lang="en-US" dirty="0"/>
              <a:t> B</a:t>
            </a:r>
          </a:p>
          <a:p>
            <a:r>
              <a:rPr lang="en-US" dirty="0"/>
              <a:t>1 Word = 1 B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 err="1"/>
              <a:t>Có</a:t>
            </a:r>
            <a:r>
              <a:rPr lang="en-US" dirty="0"/>
              <a:t> …  : ? Words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     b) 128MB= 2</a:t>
            </a:r>
            <a:r>
              <a:rPr lang="en-US" baseline="30000" dirty="0"/>
              <a:t>27</a:t>
            </a:r>
            <a:r>
              <a:rPr lang="en-US" dirty="0"/>
              <a:t> B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 Word = 3 B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=&gt; </a:t>
            </a:r>
            <a:r>
              <a:rPr lang="en-US" dirty="0" err="1"/>
              <a:t>Có</a:t>
            </a:r>
            <a:r>
              <a:rPr lang="en-US" dirty="0"/>
              <a:t> 2^27 / 2^3  = 2^24 Word =&gt;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5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rẻ</a:t>
            </a:r>
            <a:endParaRPr lang="en-US" dirty="0"/>
          </a:p>
          <a:p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, but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0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*Self-prepared :</a:t>
            </a:r>
          </a:p>
          <a:p>
            <a:r>
              <a:rPr lang="en-US" dirty="0" err="1"/>
              <a:t>Retrived</a:t>
            </a:r>
            <a:r>
              <a:rPr lang="en-US" dirty="0"/>
              <a:t> at a later time ( </a:t>
            </a:r>
            <a:r>
              <a:rPr lang="en-US" dirty="0" err="1"/>
              <a:t>tìm</a:t>
            </a:r>
            <a:r>
              <a:rPr lang="en-US" dirty="0"/>
              <a:t>, </a:t>
            </a:r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)</a:t>
            </a:r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Software,data</a:t>
            </a:r>
            <a:r>
              <a:rPr lang="en-US" dirty="0"/>
              <a:t>, OS(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đh</a:t>
            </a:r>
            <a:r>
              <a:rPr lang="en-US" dirty="0"/>
              <a:t>)</a:t>
            </a:r>
          </a:p>
          <a:p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(nonvolatile),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hay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ngoài</a:t>
            </a:r>
            <a:endParaRPr lang="en-US" dirty="0"/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(auxiliary )</a:t>
            </a:r>
          </a:p>
          <a:p>
            <a:r>
              <a:rPr lang="en-US" dirty="0" err="1"/>
              <a:t>Vd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: </a:t>
            </a:r>
            <a:r>
              <a:rPr lang="en-US" dirty="0" err="1"/>
              <a:t>đĩa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(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do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dung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ổ </a:t>
            </a:r>
            <a:r>
              <a:rPr lang="en-US" dirty="0" err="1"/>
              <a:t>đĩa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phỏ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(HDD, SSD)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8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3/27/2023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3/27/2023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3/27/2023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3/27/2023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3/27/2023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3/27/2023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3/27/2023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3/27/2023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3/27/2023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3/27/2023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/>
              <a:t>1.Computer Organization</a:t>
            </a: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50D5-37A4-4914-AF59-8923587F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030F-5B0C-4280-A1F0-ACB30DF6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952848" cy="3007311"/>
          </a:xfrm>
        </p:spPr>
        <p:txBody>
          <a:bodyPr/>
          <a:lstStyle/>
          <a:p>
            <a:r>
              <a:rPr lang="en-US" dirty="0"/>
              <a:t>The modern microcomputer has roots going back to USA in the 1940’s. </a:t>
            </a:r>
          </a:p>
          <a:p>
            <a:pPr algn="just"/>
            <a:r>
              <a:rPr lang="en-US" dirty="0"/>
              <a:t>Of the many researchers, the Hungarian-born mathematician, John von Neumann (1903-57), is worthy of special mention. </a:t>
            </a:r>
          </a:p>
          <a:p>
            <a:r>
              <a:rPr lang="en-US" dirty="0"/>
              <a:t>He developed a very basic model for computers which we are still using today.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D8424-2D9D-4F09-95ED-2A885AA8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982" y="1682298"/>
            <a:ext cx="36576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302B4-B301-41DE-B563-688B7297C304}"/>
              </a:ext>
            </a:extLst>
          </p:cNvPr>
          <p:cNvSpPr txBox="1"/>
          <p:nvPr/>
        </p:nvSpPr>
        <p:spPr>
          <a:xfrm>
            <a:off x="7427982" y="4714037"/>
            <a:ext cx="365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- 1.4</a:t>
            </a:r>
            <a:r>
              <a:rPr lang="en-US" dirty="0"/>
              <a:t>. John von Neumann (1903-57). Progenitor of the modern, electronic PC.</a:t>
            </a:r>
          </a:p>
        </p:txBody>
      </p:sp>
    </p:spTree>
    <p:extLst>
      <p:ext uri="{BB962C8B-B14F-4D97-AF65-F5344CB8AC3E}">
        <p14:creationId xmlns:p14="http://schemas.microsoft.com/office/powerpoint/2010/main" val="12155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884E-8A83-471C-BDCA-5216E78B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Von Neumann Model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88F72-F3F2-4912-8E43-5BECB2133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1600200"/>
            <a:ext cx="9998436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Von Neumann model is divided into 4 subsystems :</a:t>
            </a:r>
          </a:p>
          <a:p>
            <a:r>
              <a:rPr lang="en-US" sz="1800" b="1" i="0" u="none" strike="noStrike" baseline="0" dirty="0">
                <a:solidFill>
                  <a:srgbClr val="FF0000"/>
                </a:solidFill>
              </a:rPr>
              <a:t>Memory </a:t>
            </a:r>
            <a:r>
              <a:rPr lang="en-US" sz="1800" b="0" i="0" u="none" strike="noStrike" baseline="0" dirty="0">
                <a:solidFill>
                  <a:srgbClr val="FF0000"/>
                </a:solidFill>
              </a:rPr>
              <a:t>i</a:t>
            </a:r>
            <a:r>
              <a:rPr lang="en-US" sz="1800" b="0" i="0" u="none" strike="noStrike" baseline="0" dirty="0"/>
              <a:t>s the storage area. This is where programs and data are stored during processing</a:t>
            </a:r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rithmetic logic unit (ALU) </a:t>
            </a:r>
            <a:r>
              <a:rPr lang="en-US" sz="1800" b="0" i="0" u="none" strike="noStrike" baseline="0" dirty="0"/>
              <a:t>is where calculation and </a:t>
            </a:r>
            <a:r>
              <a:rPr lang="en-US" sz="1800" b="1" i="0" u="none" strike="noStrike" baseline="0" dirty="0"/>
              <a:t>logical operations </a:t>
            </a:r>
            <a:r>
              <a:rPr lang="en-US" sz="1800" b="0" i="0" u="none" strike="noStrike" baseline="0" dirty="0"/>
              <a:t>take place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Control unit </a:t>
            </a:r>
            <a:r>
              <a:rPr lang="en-US" sz="1800" dirty="0"/>
              <a:t>controls the operations of the memory, ALU, and the input/output</a:t>
            </a:r>
          </a:p>
          <a:p>
            <a:pPr algn="l"/>
            <a:r>
              <a:rPr lang="en-US" sz="1800" b="0" i="0" u="none" strike="noStrike" baseline="0" dirty="0"/>
              <a:t>The 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input subsystem </a:t>
            </a:r>
            <a:r>
              <a:rPr lang="en-US" sz="1800" b="0" i="0" u="none" strike="noStrike" baseline="0" dirty="0"/>
              <a:t>accepts input data and the program from outside the computer, while the 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output subsystem </a:t>
            </a:r>
            <a:r>
              <a:rPr lang="en-US" sz="1800" b="0" i="0" u="none" strike="noStrike" baseline="0" dirty="0"/>
              <a:t>sends the result of processing to the outside world.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EEE26-8372-46AD-B323-21D2EE2D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829" y="4130335"/>
            <a:ext cx="5254580" cy="1880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52162-B6C0-463D-95E9-637AE749444A}"/>
              </a:ext>
            </a:extLst>
          </p:cNvPr>
          <p:cNvSpPr txBox="1"/>
          <p:nvPr/>
        </p:nvSpPr>
        <p:spPr>
          <a:xfrm>
            <a:off x="3476829" y="6172200"/>
            <a:ext cx="550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1.5 </a:t>
            </a:r>
            <a:r>
              <a:rPr lang="en-US" dirty="0"/>
              <a:t>The Von Neumann model Subsystems </a:t>
            </a:r>
          </a:p>
        </p:txBody>
      </p:sp>
    </p:spTree>
    <p:extLst>
      <p:ext uri="{BB962C8B-B14F-4D97-AF65-F5344CB8AC3E}">
        <p14:creationId xmlns:p14="http://schemas.microsoft.com/office/powerpoint/2010/main" val="40732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4B8F-0ABB-43B0-99A1-51F3BBF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The stored program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39FE-9A6C-4FED-8F17-B0277A84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02432" cy="4572000"/>
          </a:xfrm>
        </p:spPr>
        <p:txBody>
          <a:bodyPr/>
          <a:lstStyle/>
          <a:p>
            <a:r>
              <a:rPr lang="en-US" dirty="0"/>
              <a:t>The von Neumann model states that the program must be stored in memory. </a:t>
            </a:r>
          </a:p>
          <a:p>
            <a:r>
              <a:rPr lang="en-US" dirty="0"/>
              <a:t>This is totally different from the architecture of early computers in which only the data was stored in memory: the programs for their task were implemented by manipulating a set of switches or by changing the wiring system.</a:t>
            </a:r>
          </a:p>
          <a:p>
            <a:pPr algn="just"/>
            <a:r>
              <a:rPr lang="en-US" dirty="0"/>
              <a:t>The memory of modern computers hosts both a program and its corresponding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01EA5-9575-4BA8-994F-DDC0484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757" y="1689532"/>
            <a:ext cx="4314825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77D12-4B5B-44CF-847A-7605E3F5CFD4}"/>
              </a:ext>
            </a:extLst>
          </p:cNvPr>
          <p:cNvSpPr txBox="1"/>
          <p:nvPr/>
        </p:nvSpPr>
        <p:spPr>
          <a:xfrm>
            <a:off x="6770756" y="4934634"/>
            <a:ext cx="4743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1.6 </a:t>
            </a:r>
            <a:r>
              <a:rPr lang="en-US" dirty="0"/>
              <a:t>The Manchester Mark I, the first stored-program digital computer, 1949.</a:t>
            </a:r>
          </a:p>
        </p:txBody>
      </p:sp>
    </p:spTree>
    <p:extLst>
      <p:ext uri="{BB962C8B-B14F-4D97-AF65-F5344CB8AC3E}">
        <p14:creationId xmlns:p14="http://schemas.microsoft.com/office/powerpoint/2010/main" val="13460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7394-21BA-4345-A39C-171EBC2A3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Sequential execution of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4DC2-CA8D-4B0C-AFC7-3397F547C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5881827" cy="2749858"/>
          </a:xfrm>
        </p:spPr>
        <p:txBody>
          <a:bodyPr/>
          <a:lstStyle/>
          <a:p>
            <a:r>
              <a:rPr lang="en-US" sz="1800" dirty="0"/>
              <a:t>A program is made of a finite number of instructions. In this model, the control unit fetches one instruction from memory, decodes it, then executes it. </a:t>
            </a:r>
          </a:p>
          <a:p>
            <a:pPr algn="l"/>
            <a:r>
              <a:rPr lang="en-US" sz="1800" b="0" i="0" u="none" strike="noStrike" baseline="0" dirty="0"/>
              <a:t>One instruction may request the control unit to jump to some previous or following instruction, but this does not mean that the instructions are not executed sequentially</a:t>
            </a:r>
            <a:r>
              <a:rPr lang="en-US" sz="1800" b="0" i="0" u="none" strike="noStrike" baseline="0" dirty="0">
                <a:latin typeface="BerlingLTStd-Roman"/>
              </a:rPr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CE4D7-9A1B-4D06-A870-30E66B2A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208" y="1600200"/>
            <a:ext cx="2522002" cy="3868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12CC13-C0D7-4867-8F94-D5EF8539D0A8}"/>
              </a:ext>
            </a:extLst>
          </p:cNvPr>
          <p:cNvSpPr txBox="1"/>
          <p:nvPr/>
        </p:nvSpPr>
        <p:spPr>
          <a:xfrm>
            <a:off x="6986726" y="5895683"/>
            <a:ext cx="392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1.7 </a:t>
            </a:r>
            <a:r>
              <a:rPr lang="en-US" dirty="0"/>
              <a:t>Fetches Execute cycle</a:t>
            </a:r>
          </a:p>
        </p:txBody>
      </p:sp>
    </p:spTree>
    <p:extLst>
      <p:ext uri="{BB962C8B-B14F-4D97-AF65-F5344CB8AC3E}">
        <p14:creationId xmlns:p14="http://schemas.microsoft.com/office/powerpoint/2010/main" val="14841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D232-E34E-4B23-808E-98A88335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Computers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26479A-1AE1-40DE-8109-ADA5252ED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826" y="1493668"/>
            <a:ext cx="6160347" cy="45247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8C1851-663D-4F63-9BD7-57B474B7C18D}"/>
              </a:ext>
            </a:extLst>
          </p:cNvPr>
          <p:cNvSpPr txBox="1"/>
          <p:nvPr/>
        </p:nvSpPr>
        <p:spPr>
          <a:xfrm>
            <a:off x="4142334" y="6154246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1.7 </a:t>
            </a:r>
            <a:r>
              <a:rPr lang="en-US" dirty="0"/>
              <a:t>History of Computers</a:t>
            </a:r>
          </a:p>
        </p:txBody>
      </p:sp>
    </p:spTree>
    <p:extLst>
      <p:ext uri="{BB962C8B-B14F-4D97-AF65-F5344CB8AC3E}">
        <p14:creationId xmlns:p14="http://schemas.microsoft.com/office/powerpoint/2010/main" val="31871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3 - Computer generations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E07-9322-48B4-BB7C-270A5C4E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B586A76-5813-4615-ACC0-6D5DA1824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309" y="1582445"/>
            <a:ext cx="6912182" cy="409038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9F6C4-6554-4206-9581-0C6591FE37ED}"/>
              </a:ext>
            </a:extLst>
          </p:cNvPr>
          <p:cNvSpPr txBox="1"/>
          <p:nvPr/>
        </p:nvSpPr>
        <p:spPr>
          <a:xfrm>
            <a:off x="3876628" y="6082114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1.8 </a:t>
            </a:r>
            <a:r>
              <a:rPr lang="en-US" dirty="0"/>
              <a:t>Generation of Computers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1800D-36B6-4F14-8B9D-9DE509770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95" r="4821" b="8591"/>
          <a:stretch/>
        </p:blipFill>
        <p:spPr>
          <a:xfrm>
            <a:off x="9692691" y="182602"/>
            <a:ext cx="5620858" cy="62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50E9-C52A-4A33-B085-671199F9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First Generation (1945-1956)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98898-78A0-4B26-A577-87876196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171613" cy="3593237"/>
          </a:xfrm>
        </p:spPr>
        <p:txBody>
          <a:bodyPr/>
          <a:lstStyle/>
          <a:p>
            <a:pPr algn="just"/>
            <a:r>
              <a:rPr lang="en-US" dirty="0"/>
              <a:t>First Generation Computers were working during the 1940-1956 with proper maintenance of Vacuum Tubes on those computers. Vacuum Tubes most useful to process the data in memory. </a:t>
            </a:r>
          </a:p>
          <a:p>
            <a:pPr algn="just"/>
            <a:r>
              <a:rPr lang="en-US" b="0" i="0" dirty="0">
                <a:solidFill>
                  <a:srgbClr val="333F49"/>
                </a:solidFill>
                <a:effectLst/>
                <a:latin typeface="Open Sans" panose="020B0606030504020204" pitchFamily="34" charset="0"/>
              </a:rPr>
              <a:t>First generation computers use more power from electricity and that produce high heat. </a:t>
            </a:r>
          </a:p>
          <a:p>
            <a:pPr algn="just"/>
            <a:r>
              <a:rPr lang="en-US" b="0" i="0" dirty="0">
                <a:solidFill>
                  <a:srgbClr val="333F49"/>
                </a:solidFill>
                <a:effectLst/>
                <a:latin typeface="Open Sans" panose="020B0606030504020204" pitchFamily="34" charset="0"/>
              </a:rPr>
              <a:t>Those devices vulnerable to the attacks and get malfunctions.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92AF3-28CA-41CC-B885-E836DBC6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93" y="1715610"/>
            <a:ext cx="4048125" cy="316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56B0-C2E9-4F36-99BE-2CC9A4F8556E}"/>
              </a:ext>
            </a:extLst>
          </p:cNvPr>
          <p:cNvSpPr txBox="1"/>
          <p:nvPr/>
        </p:nvSpPr>
        <p:spPr>
          <a:xfrm>
            <a:off x="6752993" y="5235692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1.9 </a:t>
            </a:r>
            <a:r>
              <a:rPr lang="en-US" dirty="0"/>
              <a:t>First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413962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F841-2C53-4962-9633-5E8C562A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Second Generation Computers  (1959-1965)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50731-A9D7-41CE-908F-0F51064C3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1600200"/>
            <a:ext cx="4860893" cy="3016188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Second-generation computers (roughly 1959–1965) used transistors instead of vacuum tubes. This reduced the size of computers, as well as their cost, and made them affordable to small and medium-size corporations. </a:t>
            </a:r>
          </a:p>
          <a:p>
            <a:pPr algn="just"/>
            <a:r>
              <a:rPr lang="en-US" sz="1800" dirty="0"/>
              <a:t>Two high-level programming languages, </a:t>
            </a:r>
            <a:r>
              <a:rPr lang="en-US" sz="1800" b="1" dirty="0">
                <a:solidFill>
                  <a:srgbClr val="FF0000"/>
                </a:solidFill>
              </a:rPr>
              <a:t>FORTRAN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FF0000"/>
                </a:solidFill>
              </a:rPr>
              <a:t>COBOL</a:t>
            </a:r>
            <a:r>
              <a:rPr lang="en-US" sz="1800" dirty="0"/>
              <a:t> (see Chapter 9), were invented and made programming easier.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2313A-C430-4464-B076-3D63857B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57" y="1600200"/>
            <a:ext cx="4772025" cy="4143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5D560-9D08-4617-B5F0-8BBEB67BA199}"/>
              </a:ext>
            </a:extLst>
          </p:cNvPr>
          <p:cNvSpPr txBox="1"/>
          <p:nvPr/>
        </p:nvSpPr>
        <p:spPr>
          <a:xfrm>
            <a:off x="6752993" y="580350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1.10 </a:t>
            </a:r>
            <a:r>
              <a:rPr lang="en-US" dirty="0"/>
              <a:t>Second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17940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CDD0-DD71-47A1-91A9-3FFCA4AF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Third Generation Computers (1965-1975)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3DCD-AFCF-44D9-AB46-8D7C8F06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692217" cy="369089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The invention of the integrated circuit (transistors, wiring, and other components on a single chip) reduced the cost and size of computers even further. </a:t>
            </a:r>
          </a:p>
          <a:p>
            <a:pPr algn="just"/>
            <a:r>
              <a:rPr lang="en-US" dirty="0"/>
              <a:t>Minicomputers appeared on the market. Canned programs, popularly known as software packages, became available.</a:t>
            </a:r>
          </a:p>
          <a:p>
            <a:pPr algn="just"/>
            <a:r>
              <a:rPr lang="en-US" dirty="0"/>
              <a:t>A small corporation could buy a package, for example for accounting, instead of writing its own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A3E05-6043-481C-BC94-0A57233B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41" y="1600200"/>
            <a:ext cx="5067300" cy="3876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CB815-1F76-4A0B-AE2F-76B2717EE945}"/>
              </a:ext>
            </a:extLst>
          </p:cNvPr>
          <p:cNvSpPr txBox="1"/>
          <p:nvPr/>
        </p:nvSpPr>
        <p:spPr>
          <a:xfrm>
            <a:off x="6575440" y="5719247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1.11 </a:t>
            </a:r>
            <a:r>
              <a:rPr lang="en-US" dirty="0"/>
              <a:t>Third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48588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en-US" dirty="0"/>
              <a:t>Turing </a:t>
            </a:r>
            <a:r>
              <a:rPr lang="de-DE" dirty="0"/>
              <a:t>model</a:t>
            </a:r>
          </a:p>
          <a:p>
            <a:r>
              <a:rPr lang="de-DE" dirty="0"/>
              <a:t>1.2 Von Neumann model</a:t>
            </a:r>
          </a:p>
          <a:p>
            <a:r>
              <a:rPr lang="de-DE" dirty="0"/>
              <a:t>1.3 Computer generations</a:t>
            </a:r>
          </a:p>
          <a:p>
            <a:r>
              <a:rPr lang="en-US" dirty="0"/>
              <a:t>1.4 Subsystems and the role of subsystems</a:t>
            </a:r>
          </a:p>
          <a:p>
            <a:r>
              <a:rPr lang="en-US" dirty="0"/>
              <a:t>1.5 Central Processing Unit</a:t>
            </a:r>
          </a:p>
          <a:p>
            <a:r>
              <a:rPr lang="en-US" dirty="0"/>
              <a:t>1.6 Memory: main memory and cache memory</a:t>
            </a:r>
          </a:p>
          <a:p>
            <a:r>
              <a:rPr lang="en-US" dirty="0"/>
              <a:t>1.7 Input/Output subsystems</a:t>
            </a:r>
          </a:p>
          <a:p>
            <a:r>
              <a:rPr lang="en-US" dirty="0"/>
              <a:t>1.8 Different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0298-DF12-4F6E-B8BC-66AA66E8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The fourth generation (1975–1985)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85CD-581D-4203-8F23-9FD2735A8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4572000"/>
          </a:xfrm>
        </p:spPr>
        <p:txBody>
          <a:bodyPr/>
          <a:lstStyle/>
          <a:p>
            <a:r>
              <a:rPr lang="en-US" dirty="0"/>
              <a:t>The fourth generation (approximately 1975–1985) saw the appearance of microcomputers.</a:t>
            </a:r>
          </a:p>
          <a:p>
            <a:r>
              <a:rPr lang="en-US" dirty="0"/>
              <a:t>The first desktop calculator, the Altair 8800, became available in 1975. </a:t>
            </a:r>
          </a:p>
          <a:p>
            <a:r>
              <a:rPr lang="en-US" dirty="0"/>
              <a:t>Advances in the electronics industry allowed whole computer subsystems to fit on a single circuit board.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9003A-EEE1-446D-B1B7-FC6C9461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74" y="1600200"/>
            <a:ext cx="3933825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41F32-42CF-4D84-9078-4B3659B3AF9D}"/>
              </a:ext>
            </a:extLst>
          </p:cNvPr>
          <p:cNvSpPr txBox="1"/>
          <p:nvPr/>
        </p:nvSpPr>
        <p:spPr>
          <a:xfrm>
            <a:off x="6895036" y="583172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1.12 </a:t>
            </a:r>
            <a:r>
              <a:rPr lang="en-US" dirty="0"/>
              <a:t>The fourth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12096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0BE3-7385-4918-9D5B-7D01B1E1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Fifth generation (Present and Beyond)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5D52-9D5D-4D34-A9B3-CEE6CF8B2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805756" cy="196862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dirty="0"/>
              <a:t>Fifth Generation computing devices, based on artificial intelligence, are still in development, though there are some applications such as voice recognition, that are being used today.</a:t>
            </a:r>
          </a:p>
          <a:p>
            <a:pPr algn="just"/>
            <a:r>
              <a:rPr lang="en-US" sz="1800" dirty="0"/>
              <a:t>The ability to translate a foreign language is also moderately possible with fifth generation computers.</a:t>
            </a:r>
          </a:p>
          <a:p>
            <a:pPr algn="just"/>
            <a:r>
              <a:rPr lang="en-US" sz="1800" dirty="0"/>
              <a:t>The goal of fifth generation computing is to develop devices that respond to natural language input and are capable of learning and self-organization.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9D0DE-89E5-4B00-9D13-347883DA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28" y="3568823"/>
            <a:ext cx="304800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11FDF-13A8-4ED0-ACF2-B60DDD46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87" y="3429000"/>
            <a:ext cx="1914525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FACEA3-ADD3-49FE-88B5-99F69A44F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540" y="3500437"/>
            <a:ext cx="2857500" cy="290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67ED10-2B0B-49B2-8930-2DF92E416E39}"/>
              </a:ext>
            </a:extLst>
          </p:cNvPr>
          <p:cNvSpPr txBox="1"/>
          <p:nvPr/>
        </p:nvSpPr>
        <p:spPr>
          <a:xfrm>
            <a:off x="3490858" y="647700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1.13 </a:t>
            </a:r>
            <a:r>
              <a:rPr lang="en-US" dirty="0"/>
              <a:t>The </a:t>
            </a:r>
            <a:r>
              <a:rPr lang="en-US" dirty="0" err="1"/>
              <a:t>Fith</a:t>
            </a:r>
            <a:r>
              <a:rPr lang="en-US" dirty="0"/>
              <a:t>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7111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Subsystems and the role of subsystems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F542-7110-4811-AEDD-47F88695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91BA9-BD43-4DCF-83FC-BF0A1EE07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096962"/>
          </a:xfrm>
        </p:spPr>
        <p:txBody>
          <a:bodyPr/>
          <a:lstStyle/>
          <a:p>
            <a:r>
              <a:rPr lang="en-US" dirty="0"/>
              <a:t>We can divide the parts that make up a computer into three broad categories or subsystem: </a:t>
            </a:r>
            <a:r>
              <a:rPr lang="en-US" b="1" dirty="0">
                <a:solidFill>
                  <a:srgbClr val="FF0000"/>
                </a:solidFill>
              </a:rPr>
              <a:t>the central processing unit (CPU) 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the main memory</a:t>
            </a:r>
            <a:r>
              <a:rPr lang="en-US" dirty="0"/>
              <a:t>, and the </a:t>
            </a:r>
            <a:r>
              <a:rPr lang="en-US" b="1" dirty="0">
                <a:solidFill>
                  <a:srgbClr val="FF0000"/>
                </a:solidFill>
              </a:rPr>
              <a:t>input/output subsystem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B073C-8AA7-4A13-B4B2-57DD1B7B3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418" y="2697161"/>
            <a:ext cx="6143194" cy="3028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B52DD1-BF3C-4716-8A09-376825A4D5F1}"/>
              </a:ext>
            </a:extLst>
          </p:cNvPr>
          <p:cNvSpPr txBox="1"/>
          <p:nvPr/>
        </p:nvSpPr>
        <p:spPr>
          <a:xfrm>
            <a:off x="3943904" y="6060774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/>
              <a:t>Figure 1.18 </a:t>
            </a:r>
            <a:r>
              <a:rPr lang="en-US" sz="2000" b="0" i="1" u="none" strike="noStrike" baseline="0" dirty="0"/>
              <a:t>Computer hardware (subsystems)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74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5 - CENTRAL PROCESSING UNIT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8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1EB1-5A94-4D43-AAA1-4531B49A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67F5-4EFB-4A51-9611-8605B38D6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569128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 dirty="0"/>
              <a:t>The </a:t>
            </a:r>
            <a:r>
              <a:rPr lang="en-US" b="1" i="0" u="none" strike="noStrike" baseline="0" dirty="0"/>
              <a:t>central processing unit (CPU) </a:t>
            </a:r>
            <a:r>
              <a:rPr lang="en-US" b="0" i="0" u="none" strike="noStrike" baseline="0" dirty="0"/>
              <a:t>performs operations on data. </a:t>
            </a:r>
          </a:p>
          <a:p>
            <a:pPr algn="l"/>
            <a:r>
              <a:rPr lang="en-US" b="0" i="0" u="none" strike="noStrike" baseline="0" dirty="0"/>
              <a:t>In most architectures  It has three parts: an arithmetic logic unit (ALU), a control unit, and a set of registers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8150-751C-42DC-A04A-15B86AA4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41" y="2931651"/>
            <a:ext cx="4991100" cy="2932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58B1A-4F97-46B4-9792-5F3752716F50}"/>
              </a:ext>
            </a:extLst>
          </p:cNvPr>
          <p:cNvSpPr txBox="1"/>
          <p:nvPr/>
        </p:nvSpPr>
        <p:spPr>
          <a:xfrm>
            <a:off x="3260324" y="6103255"/>
            <a:ext cx="6851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1.19 </a:t>
            </a:r>
            <a:r>
              <a:rPr lang="en-US" sz="2000" b="0" i="1" u="none" strike="noStrike" baseline="0" dirty="0">
                <a:solidFill>
                  <a:srgbClr val="000000"/>
                </a:solidFill>
              </a:rPr>
              <a:t>Central processing unit (CPU)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4AA91AE-61C5-4E07-B970-E158B6734AD8}"/>
              </a:ext>
            </a:extLst>
          </p:cNvPr>
          <p:cNvSpPr/>
          <p:nvPr/>
        </p:nvSpPr>
        <p:spPr>
          <a:xfrm>
            <a:off x="6418555" y="3941685"/>
            <a:ext cx="559294" cy="332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30BC27-409B-45EC-8049-5C1C362C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28" y="2931651"/>
            <a:ext cx="3932354" cy="28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8556-14D7-4172-A6D2-DB6BDAA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arithmetic logic unit (ALU)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012C-E256-4EF4-8701-E27C5808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33091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arithmetic logic unit (ALU) </a:t>
            </a:r>
            <a:r>
              <a:rPr lang="en-US" dirty="0"/>
              <a:t>performs </a:t>
            </a:r>
            <a:r>
              <a:rPr lang="en-US" b="1" dirty="0"/>
              <a:t>logic</a:t>
            </a:r>
            <a:r>
              <a:rPr lang="en-US" dirty="0"/>
              <a:t>, </a:t>
            </a:r>
            <a:r>
              <a:rPr lang="en-US" b="1" dirty="0"/>
              <a:t>shift</a:t>
            </a:r>
            <a:r>
              <a:rPr lang="en-US" dirty="0"/>
              <a:t>, and </a:t>
            </a:r>
            <a:r>
              <a:rPr lang="en-US" b="1" dirty="0"/>
              <a:t>arithmetic operations </a:t>
            </a:r>
            <a:r>
              <a:rPr lang="en-US" dirty="0"/>
              <a:t>on data.</a:t>
            </a:r>
          </a:p>
          <a:p>
            <a:r>
              <a:rPr lang="en-US" b="1" dirty="0">
                <a:solidFill>
                  <a:srgbClr val="FF0000"/>
                </a:solidFill>
              </a:rPr>
              <a:t>Logic operations: </a:t>
            </a:r>
            <a:r>
              <a:rPr lang="en-US" dirty="0"/>
              <a:t>NOT, AND, OR, and XOR.</a:t>
            </a:r>
          </a:p>
          <a:p>
            <a:r>
              <a:rPr lang="en-US" b="1" dirty="0">
                <a:solidFill>
                  <a:srgbClr val="FF0000"/>
                </a:solidFill>
              </a:rPr>
              <a:t>Shift operations: </a:t>
            </a:r>
            <a:r>
              <a:rPr lang="en-US" dirty="0"/>
              <a:t>logic shift operations and arithmetic shift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Arithmetic operations: </a:t>
            </a:r>
            <a:r>
              <a:rPr lang="en-US" dirty="0"/>
              <a:t>arithmetic operations on integers and reals.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1931C-1FA3-4EBB-9091-8C3DCC3D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83" y="1706732"/>
            <a:ext cx="4025599" cy="2226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AE9B3-CA6A-4D77-8DCB-D7ACB6BE012B}"/>
              </a:ext>
            </a:extLst>
          </p:cNvPr>
          <p:cNvSpPr txBox="1"/>
          <p:nvPr/>
        </p:nvSpPr>
        <p:spPr>
          <a:xfrm>
            <a:off x="6986726" y="4391772"/>
            <a:ext cx="4447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1.20 </a:t>
            </a:r>
            <a:r>
              <a:rPr lang="en-US" sz="2000" dirty="0"/>
              <a:t>Construction of an ALU</a:t>
            </a:r>
          </a:p>
        </p:txBody>
      </p:sp>
    </p:spTree>
    <p:extLst>
      <p:ext uri="{BB962C8B-B14F-4D97-AF65-F5344CB8AC3E}">
        <p14:creationId xmlns:p14="http://schemas.microsoft.com/office/powerpoint/2010/main" val="150815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11-A61F-41E9-835C-0B619F3F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9CDE-8589-467D-B63F-E223D746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216001" cy="1828800"/>
          </a:xfrm>
        </p:spPr>
        <p:txBody>
          <a:bodyPr>
            <a:normAutofit/>
          </a:bodyPr>
          <a:lstStyle/>
          <a:p>
            <a:r>
              <a:rPr lang="en-US" b="1" u="sng" dirty="0"/>
              <a:t>Registers are fast stand-alone storage locations that hold data temporarily.</a:t>
            </a:r>
            <a:r>
              <a:rPr lang="en-US" dirty="0"/>
              <a:t> Multiple registers are needed to facilitate the operation of the CPU.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48323-8981-4432-8531-0C8B2C1A5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68" y="3193140"/>
            <a:ext cx="2962141" cy="1018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75401-F23D-4320-9C75-E75F0804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051" y="1586177"/>
            <a:ext cx="3935112" cy="3474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F002DF-5F32-4C53-9815-9F5E3B55CC84}"/>
              </a:ext>
            </a:extLst>
          </p:cNvPr>
          <p:cNvSpPr txBox="1"/>
          <p:nvPr/>
        </p:nvSpPr>
        <p:spPr>
          <a:xfrm>
            <a:off x="5965795" y="5473287"/>
            <a:ext cx="5011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1.21 </a:t>
            </a:r>
            <a:r>
              <a:rPr lang="en-US" sz="2000" dirty="0"/>
              <a:t>Construction of an Register</a:t>
            </a:r>
          </a:p>
        </p:txBody>
      </p:sp>
    </p:spTree>
    <p:extLst>
      <p:ext uri="{BB962C8B-B14F-4D97-AF65-F5344CB8AC3E}">
        <p14:creationId xmlns:p14="http://schemas.microsoft.com/office/powerpoint/2010/main" val="164600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B508-6228-435E-84FE-B04F8D48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control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98C6F-3E4D-48FB-B0AE-1B0DBB7EF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178511"/>
          </a:xfrm>
        </p:spPr>
        <p:txBody>
          <a:bodyPr/>
          <a:lstStyle/>
          <a:p>
            <a:r>
              <a:rPr lang="en-US" b="1" u="sng" dirty="0"/>
              <a:t>The control unit controls the operation of each subsystem</a:t>
            </a:r>
            <a:r>
              <a:rPr lang="en-US" dirty="0"/>
              <a:t>. Controlling is achieved through signals sent from the control unit to other subsystems.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AE6F0-4BAF-4743-8D84-C1DD70C6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08" y="2572902"/>
            <a:ext cx="7019384" cy="2345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3D4A1-0285-4EC6-9780-1E8409E56CCA}"/>
              </a:ext>
            </a:extLst>
          </p:cNvPr>
          <p:cNvSpPr txBox="1"/>
          <p:nvPr/>
        </p:nvSpPr>
        <p:spPr>
          <a:xfrm>
            <a:off x="3792984" y="546924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1.22 </a:t>
            </a:r>
            <a:r>
              <a:rPr lang="en-US" sz="2000" dirty="0"/>
              <a:t>Using an control unit</a:t>
            </a:r>
          </a:p>
        </p:txBody>
      </p:sp>
    </p:spTree>
    <p:extLst>
      <p:ext uri="{BB962C8B-B14F-4D97-AF65-F5344CB8AC3E}">
        <p14:creationId xmlns:p14="http://schemas.microsoft.com/office/powerpoint/2010/main" val="392025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6-MAIN MEMORY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3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5816-480F-4562-A0B0-67911686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34A0-3683-4DDE-9682-58E4F15C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After studying this chapter, the student should be able to:</a:t>
            </a:r>
          </a:p>
          <a:p>
            <a:r>
              <a:rPr lang="en-US" dirty="0"/>
              <a:t>Define the Turing model of a computer.</a:t>
            </a:r>
          </a:p>
          <a:p>
            <a:r>
              <a:rPr lang="en-US" dirty="0"/>
              <a:t>Define the von Neumann model of a computer.</a:t>
            </a:r>
          </a:p>
          <a:p>
            <a:r>
              <a:rPr lang="en-US" dirty="0"/>
              <a:t>Describe the three components of a computer: hardware, data, and software.</a:t>
            </a:r>
          </a:p>
          <a:p>
            <a:r>
              <a:rPr lang="en-US" dirty="0"/>
              <a:t>List topics related to computer hardware.</a:t>
            </a:r>
          </a:p>
          <a:p>
            <a:r>
              <a:rPr lang="en-US" dirty="0"/>
              <a:t>List topics related to data.</a:t>
            </a:r>
          </a:p>
          <a:p>
            <a:r>
              <a:rPr lang="en-US" dirty="0"/>
              <a:t>List topics related to software.</a:t>
            </a:r>
          </a:p>
          <a:p>
            <a:r>
              <a:rPr lang="en-US" dirty="0"/>
              <a:t>Give a short history of computers.</a:t>
            </a:r>
          </a:p>
        </p:txBody>
      </p:sp>
    </p:spTree>
    <p:extLst>
      <p:ext uri="{BB962C8B-B14F-4D97-AF65-F5344CB8AC3E}">
        <p14:creationId xmlns:p14="http://schemas.microsoft.com/office/powerpoint/2010/main" val="257673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FF7C-DB5C-44BF-A6EA-3297A7B4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34221-811F-4AF7-8A8E-ED6CD31A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9980681" cy="1737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Main memory </a:t>
            </a:r>
            <a:r>
              <a:rPr lang="en-US" dirty="0"/>
              <a:t>consists of a collection of storage locations, each with a unique identifier, called an </a:t>
            </a:r>
            <a:r>
              <a:rPr lang="en-US" b="1" dirty="0">
                <a:solidFill>
                  <a:srgbClr val="FF0000"/>
                </a:solidFill>
              </a:rPr>
              <a:t>address</a:t>
            </a:r>
            <a:r>
              <a:rPr lang="en-US" dirty="0"/>
              <a:t>. </a:t>
            </a:r>
          </a:p>
          <a:p>
            <a:r>
              <a:rPr lang="en-US" dirty="0"/>
              <a:t>Data is transferred to and from memory in groups of bits called </a:t>
            </a:r>
            <a:r>
              <a:rPr lang="en-US" b="1" dirty="0">
                <a:solidFill>
                  <a:srgbClr val="FF0000"/>
                </a:solidFill>
              </a:rPr>
              <a:t>words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2A598-0E18-4670-BA9B-9ABDDEF1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678" y="2869803"/>
            <a:ext cx="6845121" cy="3249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C30AB-F95D-4F17-8641-5CB3CD9F963C}"/>
              </a:ext>
            </a:extLst>
          </p:cNvPr>
          <p:cNvSpPr txBox="1"/>
          <p:nvPr/>
        </p:nvSpPr>
        <p:spPr>
          <a:xfrm>
            <a:off x="3748596" y="62682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1.23 </a:t>
            </a:r>
            <a:r>
              <a:rPr lang="en-US" sz="2000" dirty="0"/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15623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81DC-5A8C-4550-872F-3C37EC73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D4E6D-351E-487C-821E-0E2EE776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2030767"/>
          </a:xfrm>
        </p:spPr>
        <p:txBody>
          <a:bodyPr/>
          <a:lstStyle/>
          <a:p>
            <a:r>
              <a:rPr lang="en-US" dirty="0"/>
              <a:t>To access a word in memory requires an identifier. Although programmers use a name to identify </a:t>
            </a:r>
            <a:r>
              <a:rPr lang="en-US" dirty="0">
                <a:highlight>
                  <a:srgbClr val="FFFF00"/>
                </a:highlight>
              </a:rPr>
              <a:t>a word </a:t>
            </a:r>
            <a:r>
              <a:rPr lang="en-US" dirty="0"/>
              <a:t>(or a collection of words), at the hardware level each word is identified by an address. </a:t>
            </a:r>
          </a:p>
          <a:p>
            <a:r>
              <a:rPr lang="en-US" dirty="0"/>
              <a:t>The total number of uniquely identifiable locations in memory is called the address space. For example, a memory with </a:t>
            </a:r>
            <a:r>
              <a:rPr lang="en-US" b="1" dirty="0">
                <a:solidFill>
                  <a:srgbClr val="FF0000"/>
                </a:solidFill>
              </a:rPr>
              <a:t>64 kilobytes </a:t>
            </a:r>
            <a:r>
              <a:rPr lang="en-US" dirty="0"/>
              <a:t>and a word size of </a:t>
            </a:r>
            <a:r>
              <a:rPr lang="en-US" b="1" dirty="0">
                <a:solidFill>
                  <a:srgbClr val="FF0000"/>
                </a:solidFill>
              </a:rPr>
              <a:t>1 byte </a:t>
            </a:r>
            <a:r>
              <a:rPr lang="en-US" dirty="0"/>
              <a:t>has an address space that ranges from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rgbClr val="FF0000"/>
                </a:solidFill>
              </a:rPr>
              <a:t>65,535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37097-BDB0-4847-82C0-F44435B82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72" y="3630967"/>
            <a:ext cx="6104586" cy="2730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17B022-64A4-4D4F-BBFF-F4C342554B50}"/>
              </a:ext>
            </a:extLst>
          </p:cNvPr>
          <p:cNvSpPr txBox="1"/>
          <p:nvPr/>
        </p:nvSpPr>
        <p:spPr>
          <a:xfrm>
            <a:off x="4174724" y="64124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Table 6.1 </a:t>
            </a:r>
            <a:r>
              <a:rPr lang="en-US" dirty="0"/>
              <a:t>Memory units</a:t>
            </a:r>
          </a:p>
        </p:txBody>
      </p:sp>
    </p:spTree>
    <p:extLst>
      <p:ext uri="{BB962C8B-B14F-4D97-AF65-F5344CB8AC3E}">
        <p14:creationId xmlns:p14="http://schemas.microsoft.com/office/powerpoint/2010/main" val="7318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0D71-64E7-40C8-80BB-938357EC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395FD-F872-431B-8865-F19DDABB5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4612319" cy="298955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Example 5.1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computer has 32 MB (megabytes) of memory.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bits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are needed to address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any single byte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memory?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Solution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memory address space is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32 MB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or 225 (25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MingLiU" panose="020B0604030504040204" pitchFamily="18" charset="-120"/>
              </a:rPr>
              <a:t>×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220). This means that we need log2 225, 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25 bits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to address each byte.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684CB7-9BE1-4871-9377-0DD43C9F79F6}"/>
              </a:ext>
            </a:extLst>
          </p:cNvPr>
          <p:cNvSpPr txBox="1">
            <a:spLocks/>
          </p:cNvSpPr>
          <p:nvPr/>
        </p:nvSpPr>
        <p:spPr>
          <a:xfrm>
            <a:off x="6474783" y="1600199"/>
            <a:ext cx="4843705" cy="30833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Example 5.2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computer has 128 MB of memory.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Each word in this computer is eight bytes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bits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are needed to address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any single word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memory?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Solution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memory address space is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128 MB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which means 2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^27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However, each word is eight (2^3) bytes, which means that we have 2^24 words. This means that we need log2 (2^24), 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24 bits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to address each word.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AFA0-A738-4798-8840-D7527057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D676F-9C15-42D4-877F-EA5BD4F83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00200"/>
            <a:ext cx="9982200" cy="8589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main types of memory exist: RAM and ROM.</a:t>
            </a:r>
          </a:p>
          <a:p>
            <a:r>
              <a:rPr lang="en-US" b="1" dirty="0">
                <a:solidFill>
                  <a:srgbClr val="C00000"/>
                </a:solidFill>
              </a:rPr>
              <a:t>Random access memory (RAM)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21AB2-3ACA-4FFD-B7B2-E448B6F0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89" y="2676664"/>
            <a:ext cx="5228823" cy="11673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1DFA25-0085-46DA-8A65-340CE200168E}"/>
              </a:ext>
            </a:extLst>
          </p:cNvPr>
          <p:cNvSpPr txBox="1">
            <a:spLocks/>
          </p:cNvSpPr>
          <p:nvPr/>
        </p:nvSpPr>
        <p:spPr>
          <a:xfrm>
            <a:off x="1103382" y="3949454"/>
            <a:ext cx="9982200" cy="10220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Read-only memory (ROM)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5CB91-6712-4D48-9927-FF70CAFD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89" y="4660777"/>
            <a:ext cx="6336406" cy="9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5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3C6A-61B4-41E0-A5BA-4B87DEE2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A020-12D0-482B-8946-E321B9869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560250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Computer users need a lot of memory, especially memory that is very fast and inexpensive. This demand is not always possible to satisfy</a:t>
            </a:r>
            <a:r>
              <a:rPr lang="en-US" sz="1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— very fast memory is usually not cheap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A compromise needs to be made.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solution is </a:t>
            </a:r>
            <a:r>
              <a:rPr lang="en-US" sz="1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hierarchical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levels of memory.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D9C78-3507-489B-8178-543F261A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79" y="3196870"/>
            <a:ext cx="5898524" cy="2762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3AA53-EF81-48A2-BACB-8C1DCD8FEAFE}"/>
              </a:ext>
            </a:extLst>
          </p:cNvPr>
          <p:cNvSpPr txBox="1"/>
          <p:nvPr/>
        </p:nvSpPr>
        <p:spPr>
          <a:xfrm>
            <a:off x="3721963" y="62682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1.24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H</a:t>
            </a:r>
            <a:r>
              <a:rPr lang="en-US" sz="2000" dirty="0"/>
              <a:t>ierarchical levels of memory. </a:t>
            </a:r>
          </a:p>
        </p:txBody>
      </p:sp>
    </p:spTree>
    <p:extLst>
      <p:ext uri="{BB962C8B-B14F-4D97-AF65-F5344CB8AC3E}">
        <p14:creationId xmlns:p14="http://schemas.microsoft.com/office/powerpoint/2010/main" val="15005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97AC-7968-4711-961F-0A8B0932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C603-35AA-4985-AC7B-248C1F90B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160755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Cache memory is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faster than main memory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but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slower than the CPU and its registers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Cache memory, which is normally small in size, is placed between the CPU and main memory.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83B33-42E9-4FC6-A865-227BFA0E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54" y="2767599"/>
            <a:ext cx="6130344" cy="2658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62478-BA77-4DB9-B38C-B93A67DAF9BA}"/>
              </a:ext>
            </a:extLst>
          </p:cNvPr>
          <p:cNvSpPr txBox="1"/>
          <p:nvPr/>
        </p:nvSpPr>
        <p:spPr>
          <a:xfrm>
            <a:off x="3668697" y="588649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1.25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H</a:t>
            </a:r>
            <a:r>
              <a:rPr lang="en-US" sz="2000" dirty="0"/>
              <a:t>ierarchical levels of memory. </a:t>
            </a:r>
          </a:p>
        </p:txBody>
      </p:sp>
    </p:spTree>
    <p:extLst>
      <p:ext uri="{BB962C8B-B14F-4D97-AF65-F5344CB8AC3E}">
        <p14:creationId xmlns:p14="http://schemas.microsoft.com/office/powerpoint/2010/main" val="56209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7 - INPUT/OUTPUT SUBSYSTEM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671E-A019-46DE-B259-FBCBC29E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AF21-C01A-4483-A12F-20159334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input/output (I/O) subsystem in a computer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is the collection of devices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his subsystem allows a computer to communicate with the outside world and to store programs and data even when the power is off.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Input/output devices can be divided into two broad categories: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non-storage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storage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devices.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34DC-00E7-44B7-B3FC-AF3374CB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Non-storage &amp; Storage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B240-137A-4182-8BF6-A0ADE977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630075" cy="45720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Non-storage devices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allow the CPU/memory to communicate with the outside world, but they cannot store information.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1AAC2-6C50-4568-ACE7-C6DEFA9D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77" y="2739658"/>
            <a:ext cx="2910625" cy="687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5FBF1-8A1B-4974-9EF1-20F641FCD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31" y="3854117"/>
            <a:ext cx="2600325" cy="17621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E85745-E3F8-40C1-AB7D-A567E14BD4F2}"/>
              </a:ext>
            </a:extLst>
          </p:cNvPr>
          <p:cNvSpPr txBox="1">
            <a:spLocks/>
          </p:cNvSpPr>
          <p:nvPr/>
        </p:nvSpPr>
        <p:spPr>
          <a:xfrm>
            <a:off x="6455507" y="1600200"/>
            <a:ext cx="4630075" cy="4572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Storage devices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although classified as I/O devices, can store large amounts of information to be retrieved at a later time. They are cheaper than main memory, and their contents are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nonvolatile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—that is,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not erased when the power is turned off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They are sometimes referred to as auxiliary storage devices. We can categorize them as either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magnetic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or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optical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998C-8D6E-4D12-A295-FD54E35C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 (Magnetic or Optical)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ED8906-8EC0-4142-A419-A981D47A4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2073356"/>
            <a:ext cx="4865292" cy="342192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A31543-F4E7-4710-8AE8-47C10FAEDF4F}"/>
              </a:ext>
            </a:extLst>
          </p:cNvPr>
          <p:cNvSpPr txBox="1"/>
          <p:nvPr/>
        </p:nvSpPr>
        <p:spPr>
          <a:xfrm>
            <a:off x="1056326" y="1592633"/>
            <a:ext cx="3533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HDD disk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4AFC7-02A2-45CA-A759-BA035F91842C}"/>
              </a:ext>
            </a:extLst>
          </p:cNvPr>
          <p:cNvSpPr txBox="1"/>
          <p:nvPr/>
        </p:nvSpPr>
        <p:spPr>
          <a:xfrm>
            <a:off x="6207710" y="1592633"/>
            <a:ext cx="42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CD-ROM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E1610C-0392-4D43-86D7-D00A3073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43" y="2073356"/>
            <a:ext cx="4839631" cy="3421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5C3D5B-E419-4727-A929-DA7A052F4587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Storage devices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BED5E-1B51-4BAD-A1D0-6C39B896ED1D}"/>
              </a:ext>
            </a:extLst>
          </p:cNvPr>
          <p:cNvSpPr txBox="1"/>
          <p:nvPr/>
        </p:nvSpPr>
        <p:spPr>
          <a:xfrm>
            <a:off x="3668697" y="588649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1.26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Storage devices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62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1-TURING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8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3C78-321B-4443-976B-CA38445B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– Solid State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C3BE-A125-4AF8-817A-143916F2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4572000"/>
          </a:xfrm>
        </p:spPr>
        <p:txBody>
          <a:bodyPr/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solid-state drive (SSD uses NAND-based flash memory, which retains data without power.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It is also known as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solid-state disk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or electronic disk, though it contains no actual "disk" of any kind, nor motors to "drive" the disks.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SSD technology uses electronic interfaces compatible with traditional block input/output (I/O) hard disk drives, thus permitting simple replacement in common applications, like SATA Express.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SSDs are about 7 to 8 times more expensive per unit of storage than HDDs.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72A4B-CD81-4090-BB18-95572A23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302" y="1662344"/>
            <a:ext cx="4428280" cy="2962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D35B2-DFED-4661-8A2E-E71819792F92}"/>
              </a:ext>
            </a:extLst>
          </p:cNvPr>
          <p:cNvSpPr txBox="1"/>
          <p:nvPr/>
        </p:nvSpPr>
        <p:spPr>
          <a:xfrm>
            <a:off x="3047981" y="3059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Storage devices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4FDEE-FE0B-4FAB-8AD8-00F6AFA74D2A}"/>
              </a:ext>
            </a:extLst>
          </p:cNvPr>
          <p:cNvSpPr txBox="1"/>
          <p:nvPr/>
        </p:nvSpPr>
        <p:spPr>
          <a:xfrm>
            <a:off x="7148743" y="506218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1.27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Solid State Disk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351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8 - SUBSYSTEM INTERCONNECTION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B997-2109-4528-8EF9-B289751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16CD-28BE-4884-80D7-F6D353822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section, we explore how these three subsystems (CPU, main memory, and I/O) are interconnected.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interconnection plays an important role because information needs to be exchanged between the three subsystems.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1873D-C569-4174-9A46-BEE28E66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CPU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B0F99-1707-47B1-AEF9-29BD83C3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903303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CPU and memory are normally connected by three groups of connections, each called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address bus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control 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F3CC8-485D-44A4-8AE1-073229DB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80" y="2816157"/>
            <a:ext cx="9206039" cy="1880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B9E9A-AF61-41ED-83E8-F6A7C1EBFBF0}"/>
              </a:ext>
            </a:extLst>
          </p:cNvPr>
          <p:cNvSpPr txBox="1"/>
          <p:nvPr/>
        </p:nvSpPr>
        <p:spPr>
          <a:xfrm>
            <a:off x="4201356" y="5355146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1.28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CPU and memory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346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1598-61E4-444A-96BD-51BC9C29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E552-DBF9-47E0-B43B-CF61A87D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2250332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I/O devices are electromechanical, magnetic, or optical devices and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also operate at a much slower speed than the CPU/memory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There is a need for some sort of intermediary to handle this difference. Input/output devices are therefore attached to the buses through input/output controllers or interfaces.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There is one specific controller for each input/output device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3ACD1-ABFF-4CA4-A805-012A6975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342" y="3850532"/>
            <a:ext cx="5975797" cy="2250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C1443-E989-43C8-B08E-DE9159AA53B1}"/>
              </a:ext>
            </a:extLst>
          </p:cNvPr>
          <p:cNvSpPr txBox="1"/>
          <p:nvPr/>
        </p:nvSpPr>
        <p:spPr>
          <a:xfrm>
            <a:off x="3943904" y="6198525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1.29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Connecting I/O devices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95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EA65-0DC6-455D-A3E5-6FFE5AE3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SCSI controller to connect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744F-754E-47DC-B430-2F67B939E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459419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Small Computer System Interface (SCSI is created in 1984): 32 components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0B710-45D3-4E81-AC9F-2018C5C6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46" y="2353232"/>
            <a:ext cx="5650508" cy="2904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3EB49-D20B-446D-B75C-3DBACA35F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061" y="2353232"/>
            <a:ext cx="4208849" cy="280589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17DA4C-938B-4216-BAD5-50DA5860F7CD}"/>
              </a:ext>
            </a:extLst>
          </p:cNvPr>
          <p:cNvSpPr/>
          <p:nvPr/>
        </p:nvSpPr>
        <p:spPr>
          <a:xfrm>
            <a:off x="6755408" y="3756181"/>
            <a:ext cx="335999" cy="149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8F75CD-27AA-462F-A7BC-A527CE245243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1.30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SCSI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902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ABC9-6838-436C-8D64-CF7999B7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FireWire controller to connect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4D97-745F-4541-AC91-E7B1052E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601462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IEEE Standard 1394: 400Mbps and 63 devices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EA1B5-A72C-495E-9D3B-0E01E87F0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604" y="2041865"/>
            <a:ext cx="6844841" cy="3719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DA590-6C09-4BB2-88A8-B55240BE9D49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1.31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FireWire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669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C0BB-3928-4C0F-8156-23925D9B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controller to connect I/O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D303C-1352-42BC-A896-55266B548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0676" y="1639110"/>
            <a:ext cx="5601752" cy="398933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EE395-5A59-4934-822D-4D74B809A430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1.32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USB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10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055B-71B7-46A8-B21D-C9D25340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input/output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9759-4BB0-4856-8AC0-F5A93DBB4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CPU usually uses the same bus to read data from or write data to main memory and I/O device. The only difference is the instruction.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instruction refers to a word in main memory, data transfer is between main memory and the CPU.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instruction identifies an I/O device, data transfer is between the I/O device and the CPU.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here are two methods for handling the addressing of I/O devices: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isolated I/O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memory-mapped I/O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6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4DED-54A3-4EEA-937E-7E5959B0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input/output devices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C1085-CD9A-4CE7-AADE-94CCE8531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4959" y="1600200"/>
            <a:ext cx="5423744" cy="40637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9E5D8-A500-4A19-8546-94F9C7AB66B6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1.33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Addressing input/output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49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669F-2304-4E63-B176-F03E8311A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B3BE2-7B42-4357-A78A-E5E03B8A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789873" cy="3389050"/>
          </a:xfrm>
        </p:spPr>
        <p:txBody>
          <a:bodyPr>
            <a:noAutofit/>
          </a:bodyPr>
          <a:lstStyle/>
          <a:p>
            <a:pPr algn="l"/>
            <a:r>
              <a:rPr lang="en-US" b="0" i="0" u="none" strike="noStrike" baseline="0" dirty="0">
                <a:latin typeface="BerlingLTStd-Roman"/>
              </a:rPr>
              <a:t>The idea of a universal computational device was first described by Alan Turing in 1937. </a:t>
            </a:r>
          </a:p>
          <a:p>
            <a:pPr algn="l"/>
            <a:r>
              <a:rPr lang="en-US" b="0" i="0" u="none" strike="noStrike" baseline="0" dirty="0">
                <a:latin typeface="BerlingLTStd-Roman"/>
              </a:rPr>
              <a:t>All computation could be performed by a special kind of a machine, now called a </a:t>
            </a:r>
            <a:r>
              <a:rPr lang="en-US" b="1" i="0" u="none" strike="noStrike" baseline="0" dirty="0">
                <a:latin typeface="BerlingLTStd-Roman"/>
              </a:rPr>
              <a:t>Turing machine. </a:t>
            </a:r>
          </a:p>
          <a:p>
            <a:pPr algn="l"/>
            <a:r>
              <a:rPr lang="en-US" dirty="0">
                <a:latin typeface="BerlingLTStd-Roman"/>
              </a:rPr>
              <a:t>T</a:t>
            </a:r>
            <a:r>
              <a:rPr lang="en-US" b="0" i="0" u="none" strike="noStrike" baseline="0" dirty="0">
                <a:latin typeface="BerlingLTStd-Roman"/>
              </a:rPr>
              <a:t>he model on the actions that people perform when involved in computation. </a:t>
            </a:r>
          </a:p>
          <a:p>
            <a:pPr algn="l"/>
            <a:r>
              <a:rPr lang="en-US" dirty="0">
                <a:latin typeface="BerlingLTStd-Roman"/>
              </a:rPr>
              <a:t>A</a:t>
            </a:r>
            <a:r>
              <a:rPr lang="en-US" b="0" i="0" u="none" strike="noStrike" baseline="0" dirty="0">
                <a:latin typeface="BerlingLTStd-Roman"/>
              </a:rPr>
              <a:t>ctions into a model for a computational machine that has really changed the world.</a:t>
            </a:r>
          </a:p>
          <a:p>
            <a:pPr marL="0" indent="0" algn="l">
              <a:buNone/>
            </a:pPr>
            <a:endParaRPr lang="en-US" b="0" i="0" u="none" strike="noStrike" baseline="0" dirty="0">
              <a:latin typeface="BerlingLTStd-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58BFE-1EA9-4D0A-8C86-4165BA8E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31" y="1600200"/>
            <a:ext cx="5047751" cy="40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9 -  Different architectures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A98C-BECC-4BA0-B3E5-8FE85623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53C-B2F9-4035-B9EC-4903CE194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architecture and organization of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computers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has gone through many changes in recent decades.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section we discuss some common architectures and organization that differ from the simple computer architecture we discussed earlier.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5FDE-8451-4F5D-8E63-22143549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63A71-4A3A-4914-BE2D-4DB6D67B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199"/>
            <a:ext cx="5216001" cy="3815179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CISC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stands for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complex instruction set computer.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strategy behind CISC architectures is to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have a large set of instructions, including complex ones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Programming CISC-based computers is easier than in other designs because there is a single instruction for both simple and complex tasks. Programmers, therefore,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do not have to write a set of instructions to do a complex task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2B7E6-608E-49B3-B02A-CF4B63851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790" y="1600199"/>
            <a:ext cx="3779259" cy="4293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431B9C-3085-4371-9739-B7F0CF94743D}"/>
              </a:ext>
            </a:extLst>
          </p:cNvPr>
          <p:cNvSpPr txBox="1"/>
          <p:nvPr/>
        </p:nvSpPr>
        <p:spPr>
          <a:xfrm>
            <a:off x="6474040" y="612086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1.34 </a:t>
            </a:r>
            <a:r>
              <a:rPr lang="en-US" sz="2000" b="1" dirty="0">
                <a:solidFill>
                  <a:srgbClr val="000000"/>
                </a:solidFill>
              </a:rPr>
              <a:t>C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omplex instruction set computer.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41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AA68-2F17-44FC-9093-1AE9BE99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5438-B13F-4B1F-A8E9-923974C03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136102" cy="4572000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RISC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stands for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reduced instruction set computer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The strategy behind RISC architecture is to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have a small set of instructions that do a minimum number of simple operations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Complex instructions are simulated using a subset of simple instructions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Programming in RISC is more difficult and time-consuming than in the other design, because most of the complex instructions are simulated using simple instructions.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A0F156-C9C5-4618-9BD7-877A3B8C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531" y="1600200"/>
            <a:ext cx="3276395" cy="4134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4ADB03-3BC3-42A8-9326-5B66CB67E065}"/>
              </a:ext>
            </a:extLst>
          </p:cNvPr>
          <p:cNvSpPr txBox="1"/>
          <p:nvPr/>
        </p:nvSpPr>
        <p:spPr>
          <a:xfrm>
            <a:off x="6474040" y="612086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1.35 R</a:t>
            </a:r>
            <a:r>
              <a:rPr lang="en-US" sz="2000" dirty="0">
                <a:solidFill>
                  <a:srgbClr val="000000"/>
                </a:solidFill>
              </a:rPr>
              <a:t>educed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 instruction set computer.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982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8A10-44DE-4CD7-86AC-25DB2710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D7CD4-1510-48C5-863B-589B4E15F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640150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Modern computers use a technique called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pipelining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to improve the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throughput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(the total number of instructions performed in each period of time).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 idea is that if the control unit can do two or three of these phases simultaneously, the next instruction can start before the previous one is finished.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D5A00-B775-4885-A4FF-AF09913C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411" y="3240350"/>
            <a:ext cx="6761243" cy="2861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E64A3-212F-45B3-9407-E4D07EE4D4DD}"/>
              </a:ext>
            </a:extLst>
          </p:cNvPr>
          <p:cNvSpPr txBox="1"/>
          <p:nvPr/>
        </p:nvSpPr>
        <p:spPr>
          <a:xfrm>
            <a:off x="2950346" y="61741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1.36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Pipelining technique.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20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8956-23B9-46C9-9B1A-5D582F56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2B55D-A594-473C-A3D0-316898501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Traditionally a computer had a single control unit, a single arithmetic logic unit and a single memory unit. With the evolution in technology and the drop in the cost of computer hardware, today we can have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single computer with multiple control units, multiple arithmetic logic units and multiple memory units.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This idea is referred to as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parallel processing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Like pipelining, parallel processing can improve throughput.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96E7C-3F27-4E0C-BA74-A21E1F0F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733" y="3627929"/>
            <a:ext cx="7907628" cy="20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6162-1F02-4363-8C8A-DBD96CC7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2D308-D387-49C5-9040-0F4F79987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147" y="1425804"/>
            <a:ext cx="4876475" cy="400639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215996-D602-4F56-81ED-ED03765F70B5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1.36 </a:t>
            </a:r>
            <a:r>
              <a:rPr lang="en-US" sz="2000" dirty="0">
                <a:solidFill>
                  <a:srgbClr val="000000"/>
                </a:solidFill>
              </a:rPr>
              <a:t>SISD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7764-456C-4680-A60F-1B3CD6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84B4CC-2F0B-4C33-8D22-D3F809977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041" y="1799757"/>
            <a:ext cx="6250838" cy="34839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F307B-02CC-4148-9668-9285F2509CC8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1.37 </a:t>
            </a:r>
            <a:r>
              <a:rPr lang="en-US" sz="2000" dirty="0">
                <a:solidFill>
                  <a:srgbClr val="000000"/>
                </a:solidFill>
              </a:rPr>
              <a:t>SIMD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09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3D32-15AD-430A-9227-A7267258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C65EA-ACC8-4759-98CD-3DB6A42FB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903" y="1629099"/>
            <a:ext cx="5768193" cy="389209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D0406F-1BCF-48D9-9BA5-B99B21ADBFE3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1.38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Parallel processing.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94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B197-649C-43AA-8819-FC1B018D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7C6D1-1CD4-46CF-A2FB-DB6DEF198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782" y="1600200"/>
            <a:ext cx="4622020" cy="398982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37D87-36EA-4F28-9AB3-F2802BEAA788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1.38 MIM</a:t>
            </a:r>
            <a:r>
              <a:rPr lang="en-US" sz="2000" dirty="0">
                <a:solidFill>
                  <a:srgbClr val="000000"/>
                </a:solidFill>
              </a:rPr>
              <a:t>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27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F943-B522-4C8E-8F9A-BAC07C8F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DC9F-BF5C-4B85-8C32-AC18C74F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754" y="5621785"/>
            <a:ext cx="5995757" cy="441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Figure -1.1 </a:t>
            </a:r>
            <a:r>
              <a:rPr lang="en-US" dirty="0"/>
              <a:t>A single-purpose computing machine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BB49F-BB22-4729-86BF-C42660ED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44" y="4162194"/>
            <a:ext cx="7562712" cy="10046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06A2B8-E20D-4AC4-B520-FC1DE6EB9C0C}"/>
              </a:ext>
            </a:extLst>
          </p:cNvPr>
          <p:cNvSpPr txBox="1">
            <a:spLocks/>
          </p:cNvSpPr>
          <p:nvPr/>
        </p:nvSpPr>
        <p:spPr>
          <a:xfrm>
            <a:off x="1257300" y="1752600"/>
            <a:ext cx="9982200" cy="243026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computer acts as a black box that accepts input data, processes the data, and creates output data (Figure 1.1).</a:t>
            </a:r>
          </a:p>
          <a:p>
            <a:pPr algn="just"/>
            <a:r>
              <a:rPr lang="en-US" dirty="0"/>
              <a:t>This model could represent a specific-purpose computer (or processor) that is designed to do a single job, such as controlling the temperature of a building or controlling the fuel usage in a car. </a:t>
            </a:r>
          </a:p>
          <a:p>
            <a:r>
              <a:rPr lang="en-US" dirty="0"/>
              <a:t>However, computers, as the term is used today, are general-purpose machines. They can do many different types of tasks</a:t>
            </a:r>
          </a:p>
        </p:txBody>
      </p:sp>
    </p:spTree>
    <p:extLst>
      <p:ext uri="{BB962C8B-B14F-4D97-AF65-F5344CB8AC3E}">
        <p14:creationId xmlns:p14="http://schemas.microsoft.com/office/powerpoint/2010/main" val="26643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F95C-7703-4425-A68D-0C305A2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Programmable data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E3A2E-ECCD-4F11-BF45-4B6167526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199"/>
            <a:ext cx="9903411" cy="251275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/>
              <a:t>A</a:t>
            </a:r>
            <a:r>
              <a:rPr lang="en-US" sz="1800" b="0" i="0" u="none" strike="noStrike" baseline="0" dirty="0"/>
              <a:t>n extra element  is added to the specific computing machine: the </a:t>
            </a:r>
            <a:r>
              <a:rPr lang="en-US" sz="1800" b="0" i="1" u="none" strike="noStrike" baseline="0" dirty="0"/>
              <a:t>program</a:t>
            </a:r>
            <a:r>
              <a:rPr lang="en-US" sz="1800" b="0" i="0" u="none" strike="noStrike" baseline="0" dirty="0"/>
              <a:t>.</a:t>
            </a:r>
          </a:p>
          <a:p>
            <a:pPr algn="l"/>
            <a:r>
              <a:rPr lang="en-US" sz="1800" b="0" i="0" u="none" strike="noStrike" baseline="0" dirty="0"/>
              <a:t>A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program</a:t>
            </a:r>
            <a:r>
              <a:rPr lang="en-US" sz="1800" b="1" i="0" u="none" strike="noStrike" baseline="0" dirty="0"/>
              <a:t> </a:t>
            </a:r>
            <a:r>
              <a:rPr lang="en-US" sz="1800" b="0" i="0" u="none" strike="noStrike" baseline="0" dirty="0"/>
              <a:t>is a set of instructions that tells the computer what to do with data. </a:t>
            </a:r>
          </a:p>
          <a:p>
            <a:pPr marL="0" indent="0" algn="just">
              <a:buNone/>
            </a:pPr>
            <a:r>
              <a:rPr lang="en-US" sz="1800" dirty="0"/>
              <a:t>T</a:t>
            </a:r>
            <a:r>
              <a:rPr lang="en-US" sz="1800" b="0" i="0" u="none" strike="noStrike" baseline="0" dirty="0"/>
              <a:t>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output data </a:t>
            </a:r>
            <a:r>
              <a:rPr lang="en-US" sz="1800" b="0" i="0" u="none" strike="noStrike" baseline="0" dirty="0"/>
              <a:t>depends on the combination of two factors: the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input data </a:t>
            </a:r>
            <a:r>
              <a:rPr lang="en-US" sz="1800" b="0" i="0" u="none" strike="noStrike" baseline="0" dirty="0"/>
              <a:t>and the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program</a:t>
            </a:r>
            <a:r>
              <a:rPr lang="en-US" sz="1800" b="0" i="0" u="none" strike="noStrike" baseline="0" dirty="0"/>
              <a:t>. </a:t>
            </a:r>
          </a:p>
          <a:p>
            <a:pPr algn="l"/>
            <a:r>
              <a:rPr lang="en-US" sz="1800" b="0" i="0" u="none" strike="noStrike" baseline="0" dirty="0"/>
              <a:t>With the same input data, we can generate different output if we change the program. </a:t>
            </a:r>
            <a:endParaRPr lang="en-US" sz="1800" dirty="0"/>
          </a:p>
          <a:p>
            <a:pPr algn="l"/>
            <a:r>
              <a:rPr lang="en-US" sz="1800" b="0" i="0" u="none" strike="noStrike" baseline="0" dirty="0"/>
              <a:t>Similarly, with the same program, we can generate different outputs if we change the input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69A6F-C47B-4151-A85E-56847307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12" y="4230579"/>
            <a:ext cx="5280338" cy="1361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19F9A0-68F9-4226-AD9B-BB53BDD8F724}"/>
              </a:ext>
            </a:extLst>
          </p:cNvPr>
          <p:cNvSpPr txBox="1"/>
          <p:nvPr/>
        </p:nvSpPr>
        <p:spPr>
          <a:xfrm>
            <a:off x="1819921" y="5758907"/>
            <a:ext cx="8928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-1.2 </a:t>
            </a:r>
            <a:r>
              <a:rPr lang="en-US" dirty="0"/>
              <a:t>: A computer based on the Turing model: programmable data processor</a:t>
            </a:r>
          </a:p>
        </p:txBody>
      </p:sp>
    </p:spTree>
    <p:extLst>
      <p:ext uri="{BB962C8B-B14F-4D97-AF65-F5344CB8AC3E}">
        <p14:creationId xmlns:p14="http://schemas.microsoft.com/office/powerpoint/2010/main" val="55466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530C-6EFD-472D-B2E5-8C8F85A4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The universal Turing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25-7A1B-43CC-B381-3C6D481DB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5704273" cy="4572000"/>
          </a:xfrm>
        </p:spPr>
        <p:txBody>
          <a:bodyPr/>
          <a:lstStyle/>
          <a:p>
            <a:r>
              <a:rPr lang="en-US" dirty="0"/>
              <a:t>A universal Turing machine, a machine that can do any computation if the </a:t>
            </a:r>
            <a:r>
              <a:rPr lang="en-US" b="1" dirty="0">
                <a:solidFill>
                  <a:srgbClr val="00B0F0"/>
                </a:solidFill>
              </a:rPr>
              <a:t>appropriate program is provided</a:t>
            </a:r>
            <a:r>
              <a:rPr lang="en-US" dirty="0"/>
              <a:t>, was the first description of a modern computer. </a:t>
            </a:r>
          </a:p>
          <a:p>
            <a:r>
              <a:rPr lang="en-US" dirty="0"/>
              <a:t>It can be proved that a very powerful computer and a universal Turing machine can compute the same thing</a:t>
            </a:r>
          </a:p>
          <a:p>
            <a:r>
              <a:rPr lang="en-US" dirty="0"/>
              <a:t>A universal Turing machine is capable of computing anything that is computable.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F043C-214A-4604-A7D3-E301CEEA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61" y="1600200"/>
            <a:ext cx="3143250" cy="235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7FBAE7-6F8E-4D2E-9BB3-9E705BC1A6CF}"/>
              </a:ext>
            </a:extLst>
          </p:cNvPr>
          <p:cNvSpPr txBox="1"/>
          <p:nvPr/>
        </p:nvSpPr>
        <p:spPr>
          <a:xfrm>
            <a:off x="7374161" y="4161737"/>
            <a:ext cx="314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Figure - 1.3 </a:t>
            </a:r>
            <a:r>
              <a:rPr lang="en-US" dirty="0"/>
              <a:t>Programmed Data Processor (PDP-1)</a:t>
            </a:r>
          </a:p>
        </p:txBody>
      </p:sp>
    </p:spTree>
    <p:extLst>
      <p:ext uri="{BB962C8B-B14F-4D97-AF65-F5344CB8AC3E}">
        <p14:creationId xmlns:p14="http://schemas.microsoft.com/office/powerpoint/2010/main" val="41929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2-Von Neumann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1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2184</TotalTime>
  <Words>3281</Words>
  <Application>Microsoft Office PowerPoint</Application>
  <PresentationFormat>Widescreen</PresentationFormat>
  <Paragraphs>278</Paragraphs>
  <Slides>59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PMingLiU</vt:lpstr>
      <vt:lpstr>Arial</vt:lpstr>
      <vt:lpstr>BerlingLTStd-Roman</vt:lpstr>
      <vt:lpstr>Euphemia</vt:lpstr>
      <vt:lpstr>Open Sans</vt:lpstr>
      <vt:lpstr>Plantagenet Cherokee</vt:lpstr>
      <vt:lpstr>Symbol</vt:lpstr>
      <vt:lpstr>Times New Roman</vt:lpstr>
      <vt:lpstr>Wingdings</vt:lpstr>
      <vt:lpstr>Academic Literature 16x9</vt:lpstr>
      <vt:lpstr>1.Computer Organization</vt:lpstr>
      <vt:lpstr>Content</vt:lpstr>
      <vt:lpstr>Objectives</vt:lpstr>
      <vt:lpstr>1-TURING MODEL</vt:lpstr>
      <vt:lpstr>1. Introduction</vt:lpstr>
      <vt:lpstr>2. Data processors</vt:lpstr>
      <vt:lpstr>3. Programmable data processors</vt:lpstr>
      <vt:lpstr>4. The universal Turing machine</vt:lpstr>
      <vt:lpstr>2-Von Neumann model</vt:lpstr>
      <vt:lpstr>1. Introduction</vt:lpstr>
      <vt:lpstr>2. Von Neumann Model Subsystems</vt:lpstr>
      <vt:lpstr>3. The stored program concept</vt:lpstr>
      <vt:lpstr>4. Sequential execution of instructions</vt:lpstr>
      <vt:lpstr>History of Computers</vt:lpstr>
      <vt:lpstr>3 - Computer generations</vt:lpstr>
      <vt:lpstr>1. Overview</vt:lpstr>
      <vt:lpstr>2. First Generation (1945-1956)</vt:lpstr>
      <vt:lpstr>3. Second Generation Computers  (1959-1965)</vt:lpstr>
      <vt:lpstr>4. Third Generation Computers (1965-1975)</vt:lpstr>
      <vt:lpstr>5. The fourth generation (1975–1985) </vt:lpstr>
      <vt:lpstr>6. Fifth generation (Present and Beyond)</vt:lpstr>
      <vt:lpstr>4 - Subsystems and the role of subsystems</vt:lpstr>
      <vt:lpstr>INTRODUCTION</vt:lpstr>
      <vt:lpstr>5 - CENTRAL PROCESSING UNIT</vt:lpstr>
      <vt:lpstr>Introduction</vt:lpstr>
      <vt:lpstr>The arithmetic logic unit (ALU)</vt:lpstr>
      <vt:lpstr>Registers</vt:lpstr>
      <vt:lpstr>The control unit</vt:lpstr>
      <vt:lpstr>6-MAIN MEMORY</vt:lpstr>
      <vt:lpstr>Introduction</vt:lpstr>
      <vt:lpstr>Address space</vt:lpstr>
      <vt:lpstr>Examples</vt:lpstr>
      <vt:lpstr>Memory types</vt:lpstr>
      <vt:lpstr>Memory hierarchy</vt:lpstr>
      <vt:lpstr>Cache memory</vt:lpstr>
      <vt:lpstr>7 - INPUT/OUTPUT SUBSYSTEM</vt:lpstr>
      <vt:lpstr>Introduction</vt:lpstr>
      <vt:lpstr>Non-storage &amp; Storage devices</vt:lpstr>
      <vt:lpstr>Storage devices (Magnetic or Optical)</vt:lpstr>
      <vt:lpstr>SSD – Solid State Disk</vt:lpstr>
      <vt:lpstr>8 - SUBSYSTEM INTERCONNECTION</vt:lpstr>
      <vt:lpstr>Introduction</vt:lpstr>
      <vt:lpstr>Connecting CPU and memory</vt:lpstr>
      <vt:lpstr>Connecting I/O devices</vt:lpstr>
      <vt:lpstr>SCSI controller to connect I/O devices</vt:lpstr>
      <vt:lpstr>FireWire controller to connect I/O devices</vt:lpstr>
      <vt:lpstr>USB controller to connect I/O devices</vt:lpstr>
      <vt:lpstr>Addressing input/output devices</vt:lpstr>
      <vt:lpstr>Addressing input/output devices (cont)</vt:lpstr>
      <vt:lpstr>9 -  Different architectures</vt:lpstr>
      <vt:lpstr>Introduction</vt:lpstr>
      <vt:lpstr>CISC</vt:lpstr>
      <vt:lpstr>RISC</vt:lpstr>
      <vt:lpstr>Pipelining</vt:lpstr>
      <vt:lpstr>Parallel processing</vt:lpstr>
      <vt:lpstr>Parallel processing (cont)</vt:lpstr>
      <vt:lpstr>Parallel processing (cont)</vt:lpstr>
      <vt:lpstr>Parallel processing (cont)</vt:lpstr>
      <vt:lpstr>Parallel processing (cont)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Pham Ngoc Ha (FU HN)</dc:creator>
  <cp:lastModifiedBy>Đinh Gia Bảo</cp:lastModifiedBy>
  <cp:revision>169</cp:revision>
  <dcterms:created xsi:type="dcterms:W3CDTF">2021-08-24T09:33:39Z</dcterms:created>
  <dcterms:modified xsi:type="dcterms:W3CDTF">2023-03-27T05:58:11Z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